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91" r:id="rId7"/>
    <p:sldId id="283" r:id="rId8"/>
    <p:sldId id="292" r:id="rId9"/>
    <p:sldId id="285" r:id="rId10"/>
    <p:sldId id="286" r:id="rId11"/>
    <p:sldId id="287" r:id="rId12"/>
    <p:sldId id="288" r:id="rId13"/>
    <p:sldId id="289" r:id="rId14"/>
    <p:sldId id="259" r:id="rId15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6F96D-0177-4965-904F-2C613EA66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AA7C7A7-7C3F-44C6-99DF-4B4152C81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6AAC84-0D6E-4518-80B0-EEF3BBC1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2E0F47-34FC-4A0A-8DA1-2E18A89E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AA66B3-F5B4-425B-9227-40C5D46E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58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40F04-D710-4EC8-9CF6-48C499F1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6A08539-BDAA-45E4-A536-BE42E5BFB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2284A7-F707-447E-A423-30269DFC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AFFBCD-1248-435F-8A1E-30CC246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CDD207-99E4-435A-8A61-A97E6648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B41BC3-F232-4DE5-A9F3-A93F8F88F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5FA4CA-3E9D-4D7F-B074-585646D1F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D43FC-9C81-4A89-B371-C7D4DE1F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A31E96-87D2-4555-B295-93EFEF09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CA6096-AAF2-46AA-8A9D-F287F21F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1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83931-0056-487F-A616-36BB7886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932EA6-CB70-4601-BAC3-68EEF1C1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876B39-8EC1-4AEF-999E-D96AAB29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3E9870-0069-41DA-87A0-D0FFE090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79E2B1-F7DB-43D5-92E8-EDC66496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21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9EA75-2257-4A85-95FE-6F49FB16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E64789-CB96-4E00-97CC-743C4287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24DF6C-1790-4634-973A-02F198F4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6D695A-93EE-49B3-8F1C-2C4185A9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831438-C88E-4FC7-B994-FB929513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43729-E2EF-4DF7-8B68-F6B220BA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058229-A856-42C0-9060-010AAFE35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E5D12E-0893-4DE7-B68E-DF73737AA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E52942-BCF9-419D-A05F-70F9696C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2AA93C-FE0A-4DCC-86FC-08070981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FBB498-3600-4AAF-921E-03A02901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1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F80C64-BD25-4B67-A581-56CB1ED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EB7D49-64E3-4AEB-A0C8-67489DE68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EA220E-1C64-4C3B-9698-18363C62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7B47508-D1C8-4056-BA55-09A044B72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9542AE-53BE-47A9-87DD-379C06F1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3D51195-17C3-4B5E-8CD7-685FA211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9284674-1209-4341-941F-BED2BEC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A58FDE7-29C7-436F-AA02-37E8D92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4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E9C576-11E9-46EF-BCAC-61538624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051E2A-4B3F-44D8-8C64-952F7F05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B362F9-40E7-4B7C-84A9-89B0F489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A215DB-2D1F-4B28-BA21-EC952D69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7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A8FC385-DD32-40EB-97CB-802898B0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99AFB3-5FC7-487D-9167-CA720D44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30501D-AD02-4B6E-A724-CEF583E9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2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B3266-EE01-47E6-91F3-9EE78B32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9707AF-2B17-447A-966D-3D5DA7A4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451A0E-BE9C-4875-968B-9936ADB2B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A94881-ACB4-48D7-AB45-F5C0BEE7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58235E-FA17-4AB1-9E02-31D1D65C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B9C086-6C90-497A-8E44-23D281F7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38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14AE62-CFCB-43FE-B2F4-B10C0E4A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C49D4C2-A58E-45B8-8F8B-80E112E56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F48FED-E478-4FEB-B523-441EEAFB1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359948-1249-4E89-B545-AA4A375F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73C4579-1FC2-43D4-A1DC-2DFDAC15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5CA8DB-86C2-4603-A104-1C00E581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80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36A7A4C-3CE8-43D6-A1F5-0E0758DF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1CE2BF-74DE-44A6-9D8A-B667844E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D6267E-9714-4BBB-A94B-5D3F71BA9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4010-3A73-4FDA-84A9-7D17DD35736B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5C635E-88FB-471D-AB8D-6E5031287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AEEFED-3919-4FA5-884E-B5D98D02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4519-9A6B-4D47-BF99-08C19AD4A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4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底板設計16_9_工作區域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385" cy="685799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A067F6C-B028-416E-ABF8-8759951A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491" y="2952748"/>
            <a:ext cx="6953256" cy="125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>
              <a:tabLst>
                <a:tab pos="6332908" algn="l"/>
              </a:tabLst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院內研究計畫申請步驟教學手冊</a:t>
            </a:r>
            <a:endParaRPr lang="zh-TW" altLang="en-US" sz="3600" b="1" spc="-1" dirty="0">
              <a:solidFill>
                <a:schemeClr val="accent5">
                  <a:lumMod val="75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8" name="矩形: 圓角 8">
            <a:extLst>
              <a:ext uri="{FF2B5EF4-FFF2-40B4-BE49-F238E27FC236}">
                <a16:creationId xmlns:a16="http://schemas.microsoft.com/office/drawing/2014/main" id="{94ED46DA-BE39-48E4-8C14-92872B894BFF}"/>
              </a:ext>
            </a:extLst>
          </p:cNvPr>
          <p:cNvSpPr/>
          <p:nvPr/>
        </p:nvSpPr>
        <p:spPr>
          <a:xfrm>
            <a:off x="6980903" y="4114007"/>
            <a:ext cx="3155841" cy="885861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-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臨床醫學研究部</a:t>
            </a:r>
            <a:endParaRPr lang="en-US" altLang="zh-TW" sz="2800" b="1" spc="-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3879DB-0E69-46DB-AD78-F469C6D9A4CB}"/>
              </a:ext>
            </a:extLst>
          </p:cNvPr>
          <p:cNvSpPr/>
          <p:nvPr/>
        </p:nvSpPr>
        <p:spPr>
          <a:xfrm>
            <a:off x="8486916" y="616112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聯絡人 戴曉婷 分機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2592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20">
            <a:extLst>
              <a:ext uri="{FF2B5EF4-FFF2-40B4-BE49-F238E27FC236}">
                <a16:creationId xmlns:a16="http://schemas.microsoft.com/office/drawing/2014/main" id="{BB0EC6BD-D6E7-4564-B65F-9F0AEE27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085138"/>
            <a:ext cx="4781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2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高雄醫學大學附設中和紀念醫院</a:t>
            </a:r>
          </a:p>
          <a:p>
            <a:pPr algn="ctr">
              <a:defRPr/>
            </a:pPr>
            <a:r>
              <a:rPr lang="en-US" altLang="zh-TW" sz="1333" dirty="0">
                <a:solidFill>
                  <a:schemeClr val="accent2">
                    <a:lumMod val="50000"/>
                  </a:schemeClr>
                </a:solidFill>
              </a:rPr>
              <a:t>Kaohsiung Medical University Chung-Ho Memorial Hospital</a:t>
            </a:r>
            <a:endParaRPr lang="zh-TW" altLang="en-US" sz="1227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905763" y="1010437"/>
            <a:ext cx="1085055" cy="1085055"/>
            <a:chOff x="6143636" y="1049404"/>
            <a:chExt cx="1000132" cy="1000132"/>
          </a:xfrm>
        </p:grpSpPr>
        <p:sp>
          <p:nvSpPr>
            <p:cNvPr id="12" name="橢圓 11"/>
            <p:cNvSpPr/>
            <p:nvPr/>
          </p:nvSpPr>
          <p:spPr>
            <a:xfrm>
              <a:off x="6143636" y="1049404"/>
              <a:ext cx="1000132" cy="1000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3" name="圖片 19" descr="高醫.gif">
              <a:extLst>
                <a:ext uri="{FF2B5EF4-FFF2-40B4-BE49-F238E27FC236}">
                  <a16:creationId xmlns:a16="http://schemas.microsoft.com/office/drawing/2014/main" id="{4BFF66D3-8389-4770-9580-E40539E7A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142984"/>
              <a:ext cx="845144" cy="84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DB066DF3-4844-4688-9139-66CC41DC6357}"/>
              </a:ext>
            </a:extLst>
          </p:cNvPr>
          <p:cNvGrpSpPr/>
          <p:nvPr/>
        </p:nvGrpSpPr>
        <p:grpSpPr>
          <a:xfrm>
            <a:off x="184512" y="320724"/>
            <a:ext cx="11822975" cy="6537276"/>
            <a:chOff x="184512" y="320724"/>
            <a:chExt cx="11822975" cy="6537276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08A0B8D6-CB30-42E8-BC09-9AB209CBF0EE}"/>
                </a:ext>
              </a:extLst>
            </p:cNvPr>
            <p:cNvGrpSpPr/>
            <p:nvPr/>
          </p:nvGrpSpPr>
          <p:grpSpPr>
            <a:xfrm>
              <a:off x="184512" y="320724"/>
              <a:ext cx="11822975" cy="6537276"/>
              <a:chOff x="462792" y="142413"/>
              <a:chExt cx="11645318" cy="6537276"/>
            </a:xfrm>
          </p:grpSpPr>
          <p:grpSp>
            <p:nvGrpSpPr>
              <p:cNvPr id="2" name="群組 1">
                <a:extLst>
                  <a:ext uri="{FF2B5EF4-FFF2-40B4-BE49-F238E27FC236}">
                    <a16:creationId xmlns:a16="http://schemas.microsoft.com/office/drawing/2014/main" id="{0BF920FB-AC92-478A-BF36-4DC2C430611E}"/>
                  </a:ext>
                </a:extLst>
              </p:cNvPr>
              <p:cNvGrpSpPr/>
              <p:nvPr/>
            </p:nvGrpSpPr>
            <p:grpSpPr>
              <a:xfrm>
                <a:off x="462792" y="1550481"/>
                <a:ext cx="11266415" cy="5129208"/>
                <a:chOff x="0" y="835743"/>
                <a:chExt cx="12192000" cy="5692408"/>
              </a:xfrm>
            </p:grpSpPr>
            <p:pic>
              <p:nvPicPr>
                <p:cNvPr id="4" name="圖片 3">
                  <a:extLst>
                    <a:ext uri="{FF2B5EF4-FFF2-40B4-BE49-F238E27FC236}">
                      <a16:creationId xmlns:a16="http://schemas.microsoft.com/office/drawing/2014/main" id="{4194564D-9B5D-4E2C-9809-4868EEB5C6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0672" b="3002"/>
                <a:stretch/>
              </p:blipFill>
              <p:spPr>
                <a:xfrm>
                  <a:off x="0" y="835743"/>
                  <a:ext cx="12192000" cy="569240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003ADC05-3BBE-40FD-BEF4-3A96FF93BD8C}"/>
                    </a:ext>
                  </a:extLst>
                </p:cNvPr>
                <p:cNvSpPr/>
                <p:nvPr/>
              </p:nvSpPr>
              <p:spPr>
                <a:xfrm>
                  <a:off x="796413" y="4689988"/>
                  <a:ext cx="2084439" cy="668594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A9AACF25-1BC4-4B40-A605-4F7652062642}"/>
                    </a:ext>
                  </a:extLst>
                </p:cNvPr>
                <p:cNvSpPr/>
                <p:nvPr/>
              </p:nvSpPr>
              <p:spPr>
                <a:xfrm>
                  <a:off x="6096000" y="4124631"/>
                  <a:ext cx="943898" cy="358877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BBDB47A-8109-4ADB-9DE1-CE706C784199}"/>
                    </a:ext>
                  </a:extLst>
                </p:cNvPr>
                <p:cNvSpPr/>
                <p:nvPr/>
              </p:nvSpPr>
              <p:spPr>
                <a:xfrm>
                  <a:off x="4852220" y="835743"/>
                  <a:ext cx="909483" cy="43675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16FD255-943B-46FE-AF04-35CD3B026536}"/>
                  </a:ext>
                </a:extLst>
              </p:cNvPr>
              <p:cNvSpPr txBox="1"/>
              <p:nvPr/>
            </p:nvSpPr>
            <p:spPr>
              <a:xfrm>
                <a:off x="4630993" y="2054148"/>
                <a:ext cx="6223819" cy="147732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1.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存檔成功後請再按一次</a:t>
                </a:r>
                <a:r>
                  <a:rPr lang="zh-TW" altLang="en-US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計畫基本資料與主持人</a:t>
                </a:r>
                <a:endParaRPr lang="en-US" altLang="zh-TW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2.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申請人一定要為計畫主持人</a:t>
                </a: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(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一組帳密限申請一題計畫</a:t>
                </a: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  <a:b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</a:b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3.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指導型計畫必須要有指導老師否則無法存檔</a:t>
                </a:r>
                <a:endPara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4.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填入各項人員請點選新增</a:t>
                </a:r>
                <a:endPara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5.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zh-TW" altLang="en-US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校外合作請填寫姓名</a:t>
                </a: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/</a:t>
                </a:r>
                <a:r>
                  <a:rPr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職號填入</a:t>
                </a:r>
                <a:r>
                  <a:rPr lang="zh-TW" altLang="en-US" b="1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「</a:t>
                </a: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0000</a:t>
                </a:r>
                <a:r>
                  <a:rPr lang="zh-TW" altLang="en-US" b="1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」</a:t>
                </a:r>
                <a:endPara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A7A227B-2A4B-4DA8-A760-792B27F8A4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3350"/>
              <a:stretch/>
            </p:blipFill>
            <p:spPr>
              <a:xfrm>
                <a:off x="499267" y="289780"/>
                <a:ext cx="11266415" cy="803759"/>
              </a:xfrm>
              <a:prstGeom prst="rect">
                <a:avLst/>
              </a:prstGeom>
            </p:spPr>
          </p:pic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A4B5A-1221-4088-8910-21CDFF30BF07}"/>
                  </a:ext>
                </a:extLst>
              </p:cNvPr>
              <p:cNvSpPr txBox="1"/>
              <p:nvPr/>
            </p:nvSpPr>
            <p:spPr>
              <a:xfrm>
                <a:off x="11423255" y="142413"/>
                <a:ext cx="684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00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範例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21B30DE-773D-45CC-9AF8-7875CB333716}"/>
                  </a:ext>
                </a:extLst>
              </p:cNvPr>
              <p:cNvSpPr/>
              <p:nvPr/>
            </p:nvSpPr>
            <p:spPr>
              <a:xfrm>
                <a:off x="506333" y="178310"/>
                <a:ext cx="2127810" cy="5683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0BE60EF-B34F-48FA-8F32-0EBA04A41F52}"/>
                  </a:ext>
                </a:extLst>
              </p:cNvPr>
              <p:cNvSpPr/>
              <p:nvPr/>
            </p:nvSpPr>
            <p:spPr>
              <a:xfrm>
                <a:off x="4100067" y="4016763"/>
                <a:ext cx="846577" cy="1966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391D449-E994-4D16-A869-20B023A53227}"/>
                  </a:ext>
                </a:extLst>
              </p:cNvPr>
              <p:cNvSpPr/>
              <p:nvPr/>
            </p:nvSpPr>
            <p:spPr>
              <a:xfrm>
                <a:off x="4100067" y="4473706"/>
                <a:ext cx="1602644" cy="1966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161223E-6559-49E8-8DDB-242FE72957B6}"/>
                  </a:ext>
                </a:extLst>
              </p:cNvPr>
              <p:cNvSpPr/>
              <p:nvPr/>
            </p:nvSpPr>
            <p:spPr>
              <a:xfrm>
                <a:off x="3829671" y="5791258"/>
                <a:ext cx="2158174" cy="19664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5C2536A-A244-4B5E-A3D8-703745C78956}"/>
                  </a:ext>
                </a:extLst>
              </p:cNvPr>
              <p:cNvSpPr/>
              <p:nvPr/>
            </p:nvSpPr>
            <p:spPr>
              <a:xfrm>
                <a:off x="3763816" y="6235473"/>
                <a:ext cx="2224029" cy="2093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B0061D-8729-49E2-A462-DDEAA818EDF9}"/>
                  </a:ext>
                </a:extLst>
              </p:cNvPr>
              <p:cNvSpPr/>
              <p:nvPr/>
            </p:nvSpPr>
            <p:spPr>
              <a:xfrm>
                <a:off x="1147428" y="4468127"/>
                <a:ext cx="631921" cy="1966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61F5F79-3B2A-4E0F-AA9B-0275F74E8043}"/>
                  </a:ext>
                </a:extLst>
              </p:cNvPr>
              <p:cNvSpPr/>
              <p:nvPr/>
            </p:nvSpPr>
            <p:spPr>
              <a:xfrm>
                <a:off x="1282316" y="5722302"/>
                <a:ext cx="497032" cy="1966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1CC7C12-8D26-4233-BFFE-D9356CB85FA7}"/>
                  </a:ext>
                </a:extLst>
              </p:cNvPr>
              <p:cNvSpPr/>
              <p:nvPr/>
            </p:nvSpPr>
            <p:spPr>
              <a:xfrm>
                <a:off x="1198743" y="6179244"/>
                <a:ext cx="497032" cy="2093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E9B4D2DA-C884-45F1-BDA9-40A876BC73A3}"/>
                </a:ext>
              </a:extLst>
            </p:cNvPr>
            <p:cNvSpPr txBox="1"/>
            <p:nvPr/>
          </p:nvSpPr>
          <p:spPr>
            <a:xfrm>
              <a:off x="1436305" y="852944"/>
              <a:ext cx="51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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DD17EA6D-CF84-4D5F-BF53-0743D682C35C}"/>
                </a:ext>
              </a:extLst>
            </p:cNvPr>
            <p:cNvSpPr txBox="1"/>
            <p:nvPr/>
          </p:nvSpPr>
          <p:spPr>
            <a:xfrm>
              <a:off x="6630795" y="4099331"/>
              <a:ext cx="680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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4D67CC18-4774-4C1E-BC4C-4E2C8DBCD59C}"/>
                </a:ext>
              </a:extLst>
            </p:cNvPr>
            <p:cNvSpPr txBox="1"/>
            <p:nvPr/>
          </p:nvSpPr>
          <p:spPr>
            <a:xfrm>
              <a:off x="6729803" y="4616928"/>
              <a:ext cx="668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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C9342B2-0BA9-480F-B666-1C85907D76A0}"/>
                </a:ext>
              </a:extLst>
            </p:cNvPr>
            <p:cNvSpPr txBox="1"/>
            <p:nvPr/>
          </p:nvSpPr>
          <p:spPr>
            <a:xfrm>
              <a:off x="4898769" y="1279144"/>
              <a:ext cx="529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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3D44BB2-0881-4454-AB55-64F205500258}"/>
                </a:ext>
              </a:extLst>
            </p:cNvPr>
            <p:cNvSpPr txBox="1"/>
            <p:nvPr/>
          </p:nvSpPr>
          <p:spPr>
            <a:xfrm>
              <a:off x="2388988" y="5094684"/>
              <a:ext cx="540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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7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225CBBB-57BD-4D25-9CB6-0D5FB4DA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892"/>
            <a:ext cx="12192000" cy="6288216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0651DFDA-AF11-4D81-85AF-9C086EFACB5F}"/>
              </a:ext>
            </a:extLst>
          </p:cNvPr>
          <p:cNvGrpSpPr/>
          <p:nvPr/>
        </p:nvGrpSpPr>
        <p:grpSpPr>
          <a:xfrm>
            <a:off x="1800567" y="142413"/>
            <a:ext cx="10307543" cy="4233602"/>
            <a:chOff x="1800567" y="142413"/>
            <a:chExt cx="10307543" cy="42336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B360DA2-7FAB-4C74-ACEA-EC28CB0E4EE4}"/>
                </a:ext>
              </a:extLst>
            </p:cNvPr>
            <p:cNvSpPr/>
            <p:nvPr/>
          </p:nvSpPr>
          <p:spPr>
            <a:xfrm>
              <a:off x="2231923" y="1671485"/>
              <a:ext cx="1779638" cy="5801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16C210F-870F-48BF-936D-BF7D0BC0BBFB}"/>
                </a:ext>
              </a:extLst>
            </p:cNvPr>
            <p:cNvSpPr txBox="1"/>
            <p:nvPr/>
          </p:nvSpPr>
          <p:spPr>
            <a:xfrm>
              <a:off x="6479556" y="2143431"/>
              <a:ext cx="5088862" cy="92333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存檔後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就進行到第二步驟上傳計畫申請附件</a:t>
              </a:r>
              <a:b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請依據您申請的計畫及符合的資格上傳資料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附件資料皆需為</a:t>
              </a:r>
              <a:r>
                <a:rPr lang="en-US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.pdf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9DCA1E5-093D-45D1-95D5-0B19E1F3C24F}"/>
                </a:ext>
              </a:extLst>
            </p:cNvPr>
            <p:cNvSpPr txBox="1"/>
            <p:nvPr/>
          </p:nvSpPr>
          <p:spPr>
            <a:xfrm>
              <a:off x="11423255" y="142413"/>
              <a:ext cx="684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EB739B9-0CFC-4149-B663-81E829509B75}"/>
                </a:ext>
              </a:extLst>
            </p:cNvPr>
            <p:cNvSpPr txBox="1"/>
            <p:nvPr/>
          </p:nvSpPr>
          <p:spPr>
            <a:xfrm>
              <a:off x="1800567" y="1379097"/>
              <a:ext cx="51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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921D951-2317-43DD-9819-120E6EF18560}"/>
                </a:ext>
              </a:extLst>
            </p:cNvPr>
            <p:cNvSpPr txBox="1"/>
            <p:nvPr/>
          </p:nvSpPr>
          <p:spPr>
            <a:xfrm>
              <a:off x="3563131" y="2696814"/>
              <a:ext cx="680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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4FA9171-4354-43A7-A52A-348B2C115B13}"/>
                </a:ext>
              </a:extLst>
            </p:cNvPr>
            <p:cNvSpPr txBox="1"/>
            <p:nvPr/>
          </p:nvSpPr>
          <p:spPr>
            <a:xfrm>
              <a:off x="9901085" y="3791240"/>
              <a:ext cx="668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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38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3B493781-A9A4-4EE4-925C-2CBB5D7738EC}"/>
              </a:ext>
            </a:extLst>
          </p:cNvPr>
          <p:cNvGrpSpPr/>
          <p:nvPr/>
        </p:nvGrpSpPr>
        <p:grpSpPr>
          <a:xfrm>
            <a:off x="170623" y="86385"/>
            <a:ext cx="11977131" cy="1552792"/>
            <a:chOff x="170623" y="86385"/>
            <a:chExt cx="11977131" cy="155279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81E2818-6F46-4FCA-A2E8-18B00BDA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623" y="86385"/>
              <a:ext cx="11850754" cy="155279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1D0A0B5-7218-4D86-8C0E-BD3F9B17EF38}"/>
                </a:ext>
              </a:extLst>
            </p:cNvPr>
            <p:cNvSpPr/>
            <p:nvPr/>
          </p:nvSpPr>
          <p:spPr>
            <a:xfrm>
              <a:off x="4109884" y="629265"/>
              <a:ext cx="1622322" cy="6415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97558A6-735E-4F50-BCA7-37999065F7C5}"/>
                </a:ext>
              </a:extLst>
            </p:cNvPr>
            <p:cNvSpPr txBox="1"/>
            <p:nvPr/>
          </p:nvSpPr>
          <p:spPr>
            <a:xfrm>
              <a:off x="7496176" y="722671"/>
              <a:ext cx="4651578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 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存檔後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就進行到第三步驟顯示全部</a:t>
              </a:r>
              <a:b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確認資料皆完備後點選左下方的確認送件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9480321-3702-4A7D-8D96-3035EDA848CD}"/>
                </a:ext>
              </a:extLst>
            </p:cNvPr>
            <p:cNvSpPr txBox="1"/>
            <p:nvPr/>
          </p:nvSpPr>
          <p:spPr>
            <a:xfrm>
              <a:off x="11423255" y="142413"/>
              <a:ext cx="684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E85715-2328-4EF3-B0FB-26D5027D6E2C}"/>
              </a:ext>
            </a:extLst>
          </p:cNvPr>
          <p:cNvSpPr txBox="1"/>
          <p:nvPr/>
        </p:nvSpPr>
        <p:spPr>
          <a:xfrm>
            <a:off x="4258631" y="168738"/>
            <a:ext cx="51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63960F2-25A4-4C5A-BF76-1E768E9673AB}"/>
              </a:ext>
            </a:extLst>
          </p:cNvPr>
          <p:cNvGrpSpPr/>
          <p:nvPr/>
        </p:nvGrpSpPr>
        <p:grpSpPr>
          <a:xfrm>
            <a:off x="0" y="1476832"/>
            <a:ext cx="12192000" cy="5326374"/>
            <a:chOff x="0" y="1446687"/>
            <a:chExt cx="12192000" cy="532637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28001EC-9916-4D7A-BA05-AD15A6B77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46687"/>
              <a:ext cx="12192000" cy="5324928"/>
            </a:xfrm>
            <a:prstGeom prst="rect">
              <a:avLst/>
            </a:prstGeom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F38FD25-70DD-41EC-8DDF-F4425208AAE3}"/>
                </a:ext>
              </a:extLst>
            </p:cNvPr>
            <p:cNvGrpSpPr/>
            <p:nvPr/>
          </p:nvGrpSpPr>
          <p:grpSpPr>
            <a:xfrm>
              <a:off x="1719581" y="5949383"/>
              <a:ext cx="8284740" cy="823678"/>
              <a:chOff x="1719581" y="5949383"/>
              <a:chExt cx="8284740" cy="823678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B1C239D7-2A71-4274-9C5D-97A06DFA9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0106" y="6001428"/>
                <a:ext cx="3334215" cy="771633"/>
              </a:xfrm>
              <a:prstGeom prst="rect">
                <a:avLst/>
              </a:prstGeom>
            </p:spPr>
          </p:pic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6865296-2C50-419E-8C11-8C71279A5192}"/>
                  </a:ext>
                </a:extLst>
              </p:cNvPr>
              <p:cNvSpPr txBox="1"/>
              <p:nvPr/>
            </p:nvSpPr>
            <p:spPr>
              <a:xfrm>
                <a:off x="1719581" y="5949383"/>
                <a:ext cx="4869094" cy="646331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提醒 提醒 再提醒</a:t>
                </a:r>
                <a:endParaRPr lang="en-US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資料確定皆已完備再送出  送件後無法修改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!!</a:t>
                </a:r>
                <a:endPara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111A631-0864-4034-A6BF-EE7EDA234534}"/>
                </a:ext>
              </a:extLst>
            </p:cNvPr>
            <p:cNvSpPr txBox="1"/>
            <p:nvPr/>
          </p:nvSpPr>
          <p:spPr>
            <a:xfrm>
              <a:off x="417024" y="5568481"/>
              <a:ext cx="680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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2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1CA35941-1C2D-44B3-817A-E3749594DFC5}"/>
              </a:ext>
            </a:extLst>
          </p:cNvPr>
          <p:cNvSpPr txBox="1"/>
          <p:nvPr/>
        </p:nvSpPr>
        <p:spPr>
          <a:xfrm>
            <a:off x="11423255" y="142413"/>
            <a:ext cx="68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963E44D-1879-4560-80C3-D2700CA76730}"/>
              </a:ext>
            </a:extLst>
          </p:cNvPr>
          <p:cNvGrpSpPr/>
          <p:nvPr/>
        </p:nvGrpSpPr>
        <p:grpSpPr>
          <a:xfrm>
            <a:off x="691382" y="465692"/>
            <a:ext cx="11329168" cy="5926616"/>
            <a:chOff x="691382" y="465692"/>
            <a:chExt cx="11329168" cy="5926616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7067C5B7-A3D9-47DB-8ACD-7A385A1F93AB}"/>
                </a:ext>
              </a:extLst>
            </p:cNvPr>
            <p:cNvSpPr txBox="1"/>
            <p:nvPr/>
          </p:nvSpPr>
          <p:spPr>
            <a:xfrm>
              <a:off x="5840363" y="4777595"/>
              <a:ext cx="6180187" cy="92333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1. 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送件後就進行到第四步驟</a:t>
              </a:r>
              <a:r>
                <a:rPr lang="zh-TW" altLang="en-US" b="1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「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審查狀態</a:t>
              </a:r>
              <a:r>
                <a:rPr lang="zh-TW" altLang="en-US" b="1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」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顯示</a:t>
              </a:r>
              <a:r>
                <a:rPr lang="zh-TW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已送件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即可</a:t>
              </a:r>
              <a:b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2. 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請記得</a:t>
              </a:r>
              <a:r>
                <a:rPr lang="zh-TW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前往收件信箱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確認是否有收到確認送件訊息如左圖</a:t>
              </a:r>
              <a:b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3. 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有任何問題請來電 </a:t>
              </a:r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臨床醫學研究部 戴曉婷 </a:t>
              </a:r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2592</a:t>
              </a:r>
              <a:endPara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F664D774-A964-4380-82F2-2F40B988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382" y="465692"/>
              <a:ext cx="10297962" cy="234347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D62A8EB-C08E-4121-BFFE-141D254D2C94}"/>
                </a:ext>
              </a:extLst>
            </p:cNvPr>
            <p:cNvSpPr/>
            <p:nvPr/>
          </p:nvSpPr>
          <p:spPr>
            <a:xfrm>
              <a:off x="5968180" y="1716932"/>
              <a:ext cx="1573161" cy="5739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6466407-526B-4987-BC38-5CD3BF80C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382" y="3162882"/>
              <a:ext cx="4915586" cy="3229426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3F02B5A-BEBC-4CEC-8219-457986335053}"/>
                </a:ext>
              </a:extLst>
            </p:cNvPr>
            <p:cNvSpPr txBox="1"/>
            <p:nvPr/>
          </p:nvSpPr>
          <p:spPr>
            <a:xfrm>
              <a:off x="1737824" y="2516781"/>
              <a:ext cx="51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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A3F53F3-6FB6-4A3B-B0DC-6717E8DCDCB0}"/>
                </a:ext>
              </a:extLst>
            </p:cNvPr>
            <p:cNvSpPr txBox="1"/>
            <p:nvPr/>
          </p:nvSpPr>
          <p:spPr>
            <a:xfrm>
              <a:off x="3243636" y="3751458"/>
              <a:ext cx="680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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83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底板設計16_9_工作區域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B405-D58E-4CCD-8D93-57A2B1ACE7AA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AB85C51-0DCB-4872-9BD1-118A479B3E3E}"/>
              </a:ext>
            </a:extLst>
          </p:cNvPr>
          <p:cNvGrpSpPr/>
          <p:nvPr/>
        </p:nvGrpSpPr>
        <p:grpSpPr>
          <a:xfrm>
            <a:off x="6499136" y="4937255"/>
            <a:ext cx="3978395" cy="776272"/>
            <a:chOff x="3143250" y="2569468"/>
            <a:chExt cx="2928938" cy="571500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5A7291AD-F30B-4D67-AC95-A3B633F03D78}"/>
                </a:ext>
              </a:extLst>
            </p:cNvPr>
            <p:cNvSpPr/>
            <p:nvPr/>
          </p:nvSpPr>
          <p:spPr>
            <a:xfrm>
              <a:off x="3143250" y="2569468"/>
              <a:ext cx="571500" cy="5715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14297" algn="l"/>
                </a:tabLst>
                <a:defRPr/>
              </a:pPr>
              <a:r>
                <a:rPr lang="zh-TW" altLang="en-US" sz="3733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謝</a:t>
              </a: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D4F7420E-D3D0-474A-886C-B8DB808B7081}"/>
                </a:ext>
              </a:extLst>
            </p:cNvPr>
            <p:cNvSpPr/>
            <p:nvPr/>
          </p:nvSpPr>
          <p:spPr>
            <a:xfrm>
              <a:off x="3929063" y="2569468"/>
              <a:ext cx="571500" cy="5715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14297" algn="l"/>
                </a:tabLst>
                <a:defRPr/>
              </a:pPr>
              <a:r>
                <a:rPr lang="zh-TW" altLang="en-US" sz="3733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謝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B7CC6EEE-0717-4604-AF67-A25C223C72E0}"/>
                </a:ext>
              </a:extLst>
            </p:cNvPr>
            <p:cNvSpPr/>
            <p:nvPr/>
          </p:nvSpPr>
          <p:spPr>
            <a:xfrm>
              <a:off x="4714875" y="2569468"/>
              <a:ext cx="571500" cy="5715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14297" algn="l"/>
                </a:tabLst>
                <a:defRPr/>
              </a:pPr>
              <a:r>
                <a:rPr lang="zh-TW" altLang="en-US" sz="3733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收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0C9C949B-8D2D-40AE-817F-6D158E585402}"/>
                </a:ext>
              </a:extLst>
            </p:cNvPr>
            <p:cNvSpPr/>
            <p:nvPr/>
          </p:nvSpPr>
          <p:spPr>
            <a:xfrm>
              <a:off x="5500688" y="2569468"/>
              <a:ext cx="571500" cy="5715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14297" algn="l"/>
                </a:tabLst>
                <a:defRPr/>
              </a:pPr>
              <a:r>
                <a:rPr lang="zh-TW" altLang="en-US" sz="3733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看</a:t>
              </a:r>
            </a:p>
          </p:txBody>
        </p:sp>
      </p:grpSp>
      <p:sp>
        <p:nvSpPr>
          <p:cNvPr id="11" name="文字方塊 20">
            <a:extLst>
              <a:ext uri="{FF2B5EF4-FFF2-40B4-BE49-F238E27FC236}">
                <a16:creationId xmlns:a16="http://schemas.microsoft.com/office/drawing/2014/main" id="{BB0EC6BD-D6E7-4564-B65F-9F0AEE27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085138"/>
            <a:ext cx="4781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2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高雄醫學大學附設中和紀念醫院</a:t>
            </a:r>
          </a:p>
          <a:p>
            <a:pPr algn="ctr">
              <a:defRPr/>
            </a:pPr>
            <a:r>
              <a:rPr lang="en-US" altLang="zh-TW" sz="1333" dirty="0">
                <a:solidFill>
                  <a:schemeClr val="accent2">
                    <a:lumMod val="50000"/>
                  </a:schemeClr>
                </a:solidFill>
              </a:rPr>
              <a:t>Kaohsiung Medical University Chung-Ho Memorial Hospital</a:t>
            </a:r>
            <a:endParaRPr lang="zh-TW" altLang="en-US" sz="1227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0D47DB1-8A26-4AC5-967E-801DCE9EE048}"/>
              </a:ext>
            </a:extLst>
          </p:cNvPr>
          <p:cNvSpPr txBox="1">
            <a:spLocks noChangeArrowheads="1"/>
          </p:cNvSpPr>
          <p:nvPr/>
        </p:nvSpPr>
        <p:spPr>
          <a:xfrm>
            <a:off x="5523321" y="3303956"/>
            <a:ext cx="5658745" cy="14570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9600" dirty="0">
                <a:solidFill>
                  <a:schemeClr val="accent3"/>
                </a:solidFill>
                <a:ea typeface="新細明體" pitchFamily="18" charset="-120"/>
              </a:rPr>
              <a:t>T</a:t>
            </a:r>
            <a:r>
              <a:rPr lang="en-US" altLang="zh-TW" sz="8000" dirty="0">
                <a:solidFill>
                  <a:schemeClr val="accent3"/>
                </a:solidFill>
                <a:ea typeface="新細明體" pitchFamily="18" charset="-120"/>
              </a:rPr>
              <a:t>hank You!</a:t>
            </a:r>
          </a:p>
        </p:txBody>
      </p:sp>
      <p:pic>
        <p:nvPicPr>
          <p:cNvPr id="15" name="圖片 19" descr="高醫.gif">
            <a:extLst>
              <a:ext uri="{FF2B5EF4-FFF2-40B4-BE49-F238E27FC236}">
                <a16:creationId xmlns:a16="http://schemas.microsoft.com/office/drawing/2014/main" id="{4BFF66D3-8389-4770-9580-E40539E7A3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267" y="1111963"/>
            <a:ext cx="916907" cy="9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6667B23-4D99-4BCB-B878-F50155AB372F}"/>
              </a:ext>
            </a:extLst>
          </p:cNvPr>
          <p:cNvGrpSpPr/>
          <p:nvPr/>
        </p:nvGrpSpPr>
        <p:grpSpPr>
          <a:xfrm>
            <a:off x="0" y="398559"/>
            <a:ext cx="12192000" cy="5800011"/>
            <a:chOff x="0" y="440504"/>
            <a:chExt cx="12192000" cy="580001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B82A21C-2769-4572-A9A6-9428E4B6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2283"/>
              <a:ext cx="12192000" cy="250004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16A8844-DCBC-4521-8115-A10C33F8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11322"/>
              <a:ext cx="12192000" cy="322919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79C31A0-1836-468B-B7E4-C200D5679E8F}"/>
                </a:ext>
              </a:extLst>
            </p:cNvPr>
            <p:cNvSpPr/>
            <p:nvPr/>
          </p:nvSpPr>
          <p:spPr>
            <a:xfrm>
              <a:off x="9704437" y="440504"/>
              <a:ext cx="825911" cy="353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15A8FF0-DF59-47C9-8A58-164EE13F66CD}"/>
                </a:ext>
              </a:extLst>
            </p:cNvPr>
            <p:cNvSpPr/>
            <p:nvPr/>
          </p:nvSpPr>
          <p:spPr>
            <a:xfrm>
              <a:off x="3397043" y="5263227"/>
              <a:ext cx="1440428" cy="4689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907BDC98-3212-4AE3-B787-10F7E5329AF6}"/>
              </a:ext>
            </a:extLst>
          </p:cNvPr>
          <p:cNvSpPr txBox="1"/>
          <p:nvPr/>
        </p:nvSpPr>
        <p:spPr>
          <a:xfrm>
            <a:off x="6282813" y="3261852"/>
            <a:ext cx="47096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CC"/>
                </a:solidFill>
              </a:rPr>
              <a:t>網頁連結</a:t>
            </a:r>
            <a:r>
              <a:rPr lang="en-US" altLang="zh-TW" dirty="0">
                <a:solidFill>
                  <a:srgbClr val="0000CC"/>
                </a:solidFill>
              </a:rPr>
              <a:t>https://wac.kmu.edu.tw/index.php?pno=rdd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1F632AA-128C-416C-9988-8877C8481F12}"/>
              </a:ext>
            </a:extLst>
          </p:cNvPr>
          <p:cNvGrpSpPr/>
          <p:nvPr/>
        </p:nvGrpSpPr>
        <p:grpSpPr>
          <a:xfrm>
            <a:off x="716019" y="0"/>
            <a:ext cx="10550146" cy="6858000"/>
            <a:chOff x="497906" y="0"/>
            <a:chExt cx="10550146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85DA5EF-C39A-4618-BC4A-DBDCC1A7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06" y="0"/>
              <a:ext cx="10550146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760ADAC-0507-45C0-AB9E-FACBA12C1144}"/>
                </a:ext>
              </a:extLst>
            </p:cNvPr>
            <p:cNvSpPr/>
            <p:nvPr/>
          </p:nvSpPr>
          <p:spPr>
            <a:xfrm>
              <a:off x="4586614" y="4821316"/>
              <a:ext cx="2636307" cy="12942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635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AB3CDFC2-3B58-475A-B022-89D7A1C04815}"/>
              </a:ext>
            </a:extLst>
          </p:cNvPr>
          <p:cNvGrpSpPr/>
          <p:nvPr/>
        </p:nvGrpSpPr>
        <p:grpSpPr>
          <a:xfrm>
            <a:off x="0" y="0"/>
            <a:ext cx="12192000" cy="6530323"/>
            <a:chOff x="0" y="52277"/>
            <a:chExt cx="12192000" cy="6530323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1EC7C1E-AE08-4701-B4CD-D231F85E5103}"/>
                </a:ext>
              </a:extLst>
            </p:cNvPr>
            <p:cNvSpPr txBox="1"/>
            <p:nvPr/>
          </p:nvSpPr>
          <p:spPr>
            <a:xfrm>
              <a:off x="311499" y="5489993"/>
              <a:ext cx="1100435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請依序點選  </a:t>
              </a:r>
              <a:r>
                <a:rPr lang="en-US" altLang="zh-TW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T.</a:t>
              </a:r>
              <a:r>
                <a:rPr lang="zh-TW" altLang="en-US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教職員資訊系統 </a:t>
              </a:r>
              <a:r>
                <a:rPr lang="zh-TW" altLang="en-US" sz="20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➔ </a:t>
              </a:r>
              <a:r>
                <a:rPr lang="en-US" altLang="zh-TW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T.1.</a:t>
              </a:r>
              <a:r>
                <a:rPr lang="zh-TW" altLang="en-US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教職員基本資訊系統 </a:t>
              </a:r>
              <a:r>
                <a:rPr lang="zh-TW" altLang="en-US" sz="20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➔ </a:t>
              </a:r>
              <a:r>
                <a:rPr lang="en-US" altLang="zh-TW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T.1.0.01.</a:t>
              </a:r>
              <a:r>
                <a:rPr lang="zh-TW" altLang="en-US" sz="2000" dirty="0">
                  <a:solidFill>
                    <a:srgbClr val="0000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教職員基本資料設定檔</a:t>
              </a:r>
              <a:endPara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請維護主持人的</a:t>
              </a:r>
              <a:r>
                <a:rPr lang="en-US" altLang="zh-TW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1.</a:t>
              </a:r>
              <a:r>
                <a:rPr lang="zh-TW" altLang="en-US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校內分機 </a:t>
              </a:r>
              <a:r>
                <a:rPr lang="en-US" altLang="zh-TW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2.ORCID 3.</a:t>
              </a:r>
              <a:r>
                <a:rPr lang="zh-TW" altLang="en-US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其他</a:t>
              </a:r>
              <a:r>
                <a:rPr lang="en-US" altLang="zh-TW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e-mail (</a:t>
              </a:r>
              <a:r>
                <a:rPr lang="zh-TW" altLang="en-US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限校院內信箱，</a:t>
              </a:r>
              <a:r>
                <a:rPr lang="en-US" altLang="zh-TW" sz="2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G-mail</a:t>
              </a:r>
              <a:r>
                <a:rPr lang="zh-TW" altLang="en-US" sz="2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或其他信箱可能檔信</a:t>
              </a:r>
              <a:r>
                <a:rPr lang="en-US" altLang="zh-TW" sz="2000" b="1" dirty="0">
                  <a:highlight>
                    <a:srgbClr val="FFFF00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 </a:t>
              </a:r>
            </a:p>
            <a:p>
              <a:pPr algn="ctr"/>
              <a:r>
                <a:rPr lang="zh-TW" altLang="en-US" sz="20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輸入完畢後</a:t>
              </a:r>
              <a:r>
                <a:rPr lang="zh-TW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記得存檔 </a:t>
              </a:r>
              <a:r>
                <a:rPr lang="zh-TW" altLang="en-US" sz="20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資料才會匯出      </a:t>
              </a: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C46C31D-058B-4350-B4E5-A9E614CCB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22" y="52277"/>
              <a:ext cx="11995355" cy="210739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8B9212D-E92E-4742-A7BD-9CC79453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80736"/>
              <a:ext cx="12192000" cy="1551193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59B25C4-B04F-41CB-BBA6-77807B3B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22" y="3593792"/>
              <a:ext cx="11393490" cy="176237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A977EB9-4248-46BF-86E2-807D0675E345}"/>
                </a:ext>
              </a:extLst>
            </p:cNvPr>
            <p:cNvSpPr/>
            <p:nvPr/>
          </p:nvSpPr>
          <p:spPr>
            <a:xfrm>
              <a:off x="3352802" y="1624535"/>
              <a:ext cx="1877961" cy="325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DBD496A-8EA9-4F82-8C0F-406E01F33B9D}"/>
                </a:ext>
              </a:extLst>
            </p:cNvPr>
            <p:cNvSpPr/>
            <p:nvPr/>
          </p:nvSpPr>
          <p:spPr>
            <a:xfrm>
              <a:off x="3392131" y="2878928"/>
              <a:ext cx="2448232" cy="325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9DC0A35-FE23-46CB-AA34-7A5C2ADC07A0}"/>
                </a:ext>
              </a:extLst>
            </p:cNvPr>
            <p:cNvSpPr/>
            <p:nvPr/>
          </p:nvSpPr>
          <p:spPr>
            <a:xfrm>
              <a:off x="3406881" y="4685062"/>
              <a:ext cx="2831689" cy="325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箭號: 向下 13">
              <a:extLst>
                <a:ext uri="{FF2B5EF4-FFF2-40B4-BE49-F238E27FC236}">
                  <a16:creationId xmlns:a16="http://schemas.microsoft.com/office/drawing/2014/main" id="{5C586823-B781-40FE-AB2B-FA74726EAB34}"/>
                </a:ext>
              </a:extLst>
            </p:cNvPr>
            <p:cNvSpPr/>
            <p:nvPr/>
          </p:nvSpPr>
          <p:spPr>
            <a:xfrm>
              <a:off x="1740311" y="1978492"/>
              <a:ext cx="255638" cy="5702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5" name="箭號: 向下 14">
              <a:extLst>
                <a:ext uri="{FF2B5EF4-FFF2-40B4-BE49-F238E27FC236}">
                  <a16:creationId xmlns:a16="http://schemas.microsoft.com/office/drawing/2014/main" id="{EB6A03EB-5FA2-4F7F-AEFE-E0669A25AFDE}"/>
                </a:ext>
              </a:extLst>
            </p:cNvPr>
            <p:cNvSpPr/>
            <p:nvPr/>
          </p:nvSpPr>
          <p:spPr>
            <a:xfrm>
              <a:off x="1740311" y="3459962"/>
              <a:ext cx="255638" cy="5702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13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3DD8E04-2213-47C9-BF4E-5E0B29C3429C}"/>
              </a:ext>
            </a:extLst>
          </p:cNvPr>
          <p:cNvSpPr txBox="1"/>
          <p:nvPr/>
        </p:nvSpPr>
        <p:spPr>
          <a:xfrm>
            <a:off x="1249806" y="5227821"/>
            <a:ext cx="9692387" cy="9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請依序點選 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T.</a:t>
            </a:r>
            <a:r>
              <a:rPr lang="zh-TW" altLang="en-US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研究資訊系統 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➔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T.3.0.27.</a:t>
            </a:r>
            <a:r>
              <a:rPr lang="zh-TW" altLang="en-US" sz="2000" dirty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已申請計畫登錄和詳細資訊</a:t>
            </a:r>
            <a:endParaRPr lang="en-US" altLang="zh-TW" sz="2000" dirty="0">
              <a:solidFill>
                <a:srgbClr val="00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就開始申請計畫囉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01F46BE-207C-4643-A4C6-AAE022BB8C2E}"/>
              </a:ext>
            </a:extLst>
          </p:cNvPr>
          <p:cNvGrpSpPr/>
          <p:nvPr/>
        </p:nvGrpSpPr>
        <p:grpSpPr>
          <a:xfrm>
            <a:off x="91426" y="424343"/>
            <a:ext cx="12009148" cy="4001803"/>
            <a:chOff x="77391" y="0"/>
            <a:chExt cx="12009148" cy="400180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23295CA-A351-476F-B2D6-005557A3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91" y="0"/>
              <a:ext cx="12009148" cy="200977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02072EA-5D17-4725-A05C-2974BE87478C}"/>
                </a:ext>
              </a:extLst>
            </p:cNvPr>
            <p:cNvSpPr/>
            <p:nvPr/>
          </p:nvSpPr>
          <p:spPr>
            <a:xfrm>
              <a:off x="3560601" y="1240132"/>
              <a:ext cx="7078824" cy="341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CDD50A85-967B-4C1D-8D80-35ED5E19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1239" y="2346960"/>
              <a:ext cx="9853040" cy="165484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B61FE34-BA35-4CE8-A028-80B75AC7CBA1}"/>
                </a:ext>
              </a:extLst>
            </p:cNvPr>
            <p:cNvSpPr/>
            <p:nvPr/>
          </p:nvSpPr>
          <p:spPr>
            <a:xfrm>
              <a:off x="3560601" y="3170268"/>
              <a:ext cx="7078824" cy="325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箭號: 向下 13">
              <a:extLst>
                <a:ext uri="{FF2B5EF4-FFF2-40B4-BE49-F238E27FC236}">
                  <a16:creationId xmlns:a16="http://schemas.microsoft.com/office/drawing/2014/main" id="{18ACEC2B-AB10-4710-9365-69A05ACAD66A}"/>
                </a:ext>
              </a:extLst>
            </p:cNvPr>
            <p:cNvSpPr/>
            <p:nvPr/>
          </p:nvSpPr>
          <p:spPr>
            <a:xfrm>
              <a:off x="1699863" y="2061824"/>
              <a:ext cx="371475" cy="5702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62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1B486406-7169-4B0D-8369-CD256C2853BC}"/>
              </a:ext>
            </a:extLst>
          </p:cNvPr>
          <p:cNvGrpSpPr/>
          <p:nvPr/>
        </p:nvGrpSpPr>
        <p:grpSpPr>
          <a:xfrm>
            <a:off x="315985" y="142413"/>
            <a:ext cx="11792125" cy="6573174"/>
            <a:chOff x="315985" y="142413"/>
            <a:chExt cx="11792125" cy="6573174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EFB3EA30-B070-40A4-B08D-D5189571961C}"/>
                </a:ext>
              </a:extLst>
            </p:cNvPr>
            <p:cNvGrpSpPr/>
            <p:nvPr/>
          </p:nvGrpSpPr>
          <p:grpSpPr>
            <a:xfrm>
              <a:off x="315985" y="272842"/>
              <a:ext cx="11560029" cy="6442745"/>
              <a:chOff x="-38340" y="0"/>
              <a:chExt cx="12192000" cy="6841422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4DE2B479-ECB8-45B7-903A-54EFF5E16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8340" y="0"/>
                <a:ext cx="12192000" cy="6841422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F2D4E18-6A87-433D-9A74-EC5F9B0780F2}"/>
                  </a:ext>
                </a:extLst>
              </p:cNvPr>
              <p:cNvSpPr/>
              <p:nvPr/>
            </p:nvSpPr>
            <p:spPr>
              <a:xfrm>
                <a:off x="1818968" y="1700982"/>
                <a:ext cx="2202426" cy="4522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26F4DCC-6922-4133-B2DC-349741524ABA}"/>
                  </a:ext>
                </a:extLst>
              </p:cNvPr>
              <p:cNvSpPr/>
              <p:nvPr/>
            </p:nvSpPr>
            <p:spPr>
              <a:xfrm>
                <a:off x="26543" y="1725881"/>
                <a:ext cx="610095" cy="38345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682639B-2FF6-47A6-8880-5AA99E54C756}"/>
                  </a:ext>
                </a:extLst>
              </p:cNvPr>
              <p:cNvSpPr/>
              <p:nvPr/>
            </p:nvSpPr>
            <p:spPr>
              <a:xfrm>
                <a:off x="3637936" y="2763004"/>
                <a:ext cx="766916" cy="38345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CE8C217-7BA4-4ABB-B30C-2D278F8FDC1A}"/>
                  </a:ext>
                </a:extLst>
              </p:cNvPr>
              <p:cNvSpPr/>
              <p:nvPr/>
            </p:nvSpPr>
            <p:spPr>
              <a:xfrm>
                <a:off x="7671778" y="1440427"/>
                <a:ext cx="698058" cy="45228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ABF56E4-448A-49A4-8BFF-477B3D385AE2}"/>
                </a:ext>
              </a:extLst>
            </p:cNvPr>
            <p:cNvSpPr txBox="1"/>
            <p:nvPr/>
          </p:nvSpPr>
          <p:spPr>
            <a:xfrm>
              <a:off x="4621160" y="3146461"/>
              <a:ext cx="6183860" cy="95410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填入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學年度及點選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VC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附設醫院計畫，點選查詢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開始第一步驟登打計畫基本資料與主持人資料，點選新增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 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限校院內信箱，</a:t>
              </a:r>
              <a:r>
                <a:rPr lang="en-US" altLang="zh-TW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G-mail</a:t>
              </a:r>
              <a:r>
                <a:rPr lang="zh-TW" altLang="en-US" b="1" dirty="0">
                  <a:solidFill>
                    <a:srgbClr val="C00000"/>
                  </a:solidFill>
                  <a:highlight>
                    <a:srgbClr val="FFFFCC"/>
                  </a:highligh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或其他信箱</a:t>
              </a:r>
              <a:r>
                <a:rPr lang="zh-TW" alt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可能檔信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C563B44-F1BE-4D74-9AD1-A1A10CA0E520}"/>
                </a:ext>
              </a:extLst>
            </p:cNvPr>
            <p:cNvSpPr txBox="1"/>
            <p:nvPr/>
          </p:nvSpPr>
          <p:spPr>
            <a:xfrm>
              <a:off x="11423255" y="142413"/>
              <a:ext cx="684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503CD9E-B174-469A-9E98-2CB95592AA81}"/>
                </a:ext>
              </a:extLst>
            </p:cNvPr>
            <p:cNvSpPr txBox="1"/>
            <p:nvPr/>
          </p:nvSpPr>
          <p:spPr>
            <a:xfrm>
              <a:off x="7072960" y="1470482"/>
              <a:ext cx="51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</a:t>
              </a:r>
              <a:endPara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610CC7C-B550-4D6D-A1C1-5E3D76E2FA2F}"/>
                </a:ext>
              </a:extLst>
            </p:cNvPr>
            <p:cNvSpPr txBox="1"/>
            <p:nvPr/>
          </p:nvSpPr>
          <p:spPr>
            <a:xfrm>
              <a:off x="3229330" y="2582447"/>
              <a:ext cx="480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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26E5EA6-2402-45F9-9412-E7B04752AD36}"/>
                </a:ext>
              </a:extLst>
            </p:cNvPr>
            <p:cNvSpPr txBox="1"/>
            <p:nvPr/>
          </p:nvSpPr>
          <p:spPr>
            <a:xfrm>
              <a:off x="8819536" y="4680094"/>
              <a:ext cx="668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</a:t>
              </a:r>
              <a:endPara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8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DA8A9032-5A09-4273-A46F-84BC82DB742E}"/>
              </a:ext>
            </a:extLst>
          </p:cNvPr>
          <p:cNvGrpSpPr/>
          <p:nvPr/>
        </p:nvGrpSpPr>
        <p:grpSpPr>
          <a:xfrm>
            <a:off x="335560" y="99165"/>
            <a:ext cx="11772550" cy="6678353"/>
            <a:chOff x="335560" y="99165"/>
            <a:chExt cx="11772550" cy="6678353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0AE58771-2FF7-45AD-AF4E-C95C3AFD11D5}"/>
                </a:ext>
              </a:extLst>
            </p:cNvPr>
            <p:cNvGrpSpPr/>
            <p:nvPr/>
          </p:nvGrpSpPr>
          <p:grpSpPr>
            <a:xfrm>
              <a:off x="335560" y="99165"/>
              <a:ext cx="11772550" cy="6678353"/>
              <a:chOff x="335560" y="99165"/>
              <a:chExt cx="11772550" cy="6678353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59CDE33-D566-4AAF-8EFA-E9CA77EB5D55}"/>
                  </a:ext>
                </a:extLst>
              </p:cNvPr>
              <p:cNvSpPr txBox="1"/>
              <p:nvPr/>
            </p:nvSpPr>
            <p:spPr>
              <a:xfrm>
                <a:off x="11423255" y="142413"/>
                <a:ext cx="684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00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範例</a:t>
                </a:r>
              </a:p>
            </p:txBody>
          </p: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E204CD9E-485B-44CF-A7A6-B30E13B7C073}"/>
                  </a:ext>
                </a:extLst>
              </p:cNvPr>
              <p:cNvGrpSpPr/>
              <p:nvPr/>
            </p:nvGrpSpPr>
            <p:grpSpPr>
              <a:xfrm>
                <a:off x="335560" y="152555"/>
                <a:ext cx="11325138" cy="6563032"/>
                <a:chOff x="335559" y="428015"/>
                <a:chExt cx="11325138" cy="6429985"/>
              </a:xfrm>
            </p:grpSpPr>
            <p:grpSp>
              <p:nvGrpSpPr>
                <p:cNvPr id="2" name="群組 1">
                  <a:extLst>
                    <a:ext uri="{FF2B5EF4-FFF2-40B4-BE49-F238E27FC236}">
                      <a16:creationId xmlns:a16="http://schemas.microsoft.com/office/drawing/2014/main" id="{B10FACD0-040C-49BA-9D8B-946CAAD0AB8C}"/>
                    </a:ext>
                  </a:extLst>
                </p:cNvPr>
                <p:cNvGrpSpPr/>
                <p:nvPr/>
              </p:nvGrpSpPr>
              <p:grpSpPr>
                <a:xfrm>
                  <a:off x="335559" y="1232710"/>
                  <a:ext cx="11325138" cy="5625290"/>
                  <a:chOff x="343948" y="327079"/>
                  <a:chExt cx="11325138" cy="5625290"/>
                </a:xfrm>
              </p:grpSpPr>
              <p:pic>
                <p:nvPicPr>
                  <p:cNvPr id="4" name="圖片 3">
                    <a:extLst>
                      <a:ext uri="{FF2B5EF4-FFF2-40B4-BE49-F238E27FC236}">
                        <a16:creationId xmlns:a16="http://schemas.microsoft.com/office/drawing/2014/main" id="{907F89E2-57C5-4D97-B9A4-2D80A090A1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7517"/>
                  <a:stretch/>
                </p:blipFill>
                <p:spPr>
                  <a:xfrm>
                    <a:off x="343948" y="327079"/>
                    <a:ext cx="11325138" cy="5625290"/>
                  </a:xfrm>
                  <a:prstGeom prst="rect">
                    <a:avLst/>
                  </a:prstGeom>
                </p:spPr>
              </p:pic>
              <p:sp>
                <p:nvSpPr>
                  <p:cNvPr id="5" name="文字方塊 4">
                    <a:extLst>
                      <a:ext uri="{FF2B5EF4-FFF2-40B4-BE49-F238E27FC236}">
                        <a16:creationId xmlns:a16="http://schemas.microsoft.com/office/drawing/2014/main" id="{85819D57-BDCD-45D4-8CD8-EDD2030E00B3}"/>
                      </a:ext>
                    </a:extLst>
                  </p:cNvPr>
                  <p:cNvSpPr txBox="1"/>
                  <p:nvPr/>
                </p:nvSpPr>
                <p:spPr>
                  <a:xfrm>
                    <a:off x="5904949" y="2817558"/>
                    <a:ext cx="5034295" cy="904612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1. 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紅色字體皆為必填</a:t>
                    </a: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/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計畫類型</a:t>
                    </a: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: C 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附院計畫</a:t>
                    </a:r>
                    <a:b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</a:b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2. 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國外進修返院同仁請於備註填寫申請返院計畫</a:t>
                    </a:r>
                    <a:b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</a:b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3. 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國際合作</a:t>
                    </a: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</a:t>
                    </a:r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若勾是 需填寫國家</a:t>
                    </a:r>
                    <a:r>
                      <a: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)</a:t>
                    </a:r>
                  </a:p>
                </p:txBody>
              </p:sp>
              <p:sp>
                <p:nvSpPr>
                  <p:cNvPr id="6" name="矩形 5">
                    <a:extLst>
                      <a:ext uri="{FF2B5EF4-FFF2-40B4-BE49-F238E27FC236}">
                        <a16:creationId xmlns:a16="http://schemas.microsoft.com/office/drawing/2014/main" id="{45DEF12B-838A-4598-848C-F49A961E619E}"/>
                      </a:ext>
                    </a:extLst>
                  </p:cNvPr>
                  <p:cNvSpPr/>
                  <p:nvPr/>
                </p:nvSpPr>
                <p:spPr>
                  <a:xfrm>
                    <a:off x="2517059" y="448431"/>
                    <a:ext cx="2558279" cy="655875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7" name="文字方塊 6">
                    <a:extLst>
                      <a:ext uri="{FF2B5EF4-FFF2-40B4-BE49-F238E27FC236}">
                        <a16:creationId xmlns:a16="http://schemas.microsoft.com/office/drawing/2014/main" id="{810D903D-E841-4F3A-8F15-21EC8B46C625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058" y="1225658"/>
                    <a:ext cx="2558279" cy="369332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申請日期請勾選當天</a:t>
                    </a:r>
                    <a:endParaRPr lang="en-US" altLang="zh-TW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11" name="圖片 10">
                  <a:extLst>
                    <a:ext uri="{FF2B5EF4-FFF2-40B4-BE49-F238E27FC236}">
                      <a16:creationId xmlns:a16="http://schemas.microsoft.com/office/drawing/2014/main" id="{6B50A470-4A70-4E2C-A523-04974795E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5559" y="428015"/>
                  <a:ext cx="11189264" cy="791763"/>
                </a:xfrm>
                <a:prstGeom prst="rect">
                  <a:avLst/>
                </a:prstGeom>
              </p:spPr>
            </p:pic>
          </p:grp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4109959-C5F3-4730-9F75-69CBFF530EA0}"/>
                  </a:ext>
                </a:extLst>
              </p:cNvPr>
              <p:cNvSpPr/>
              <p:nvPr/>
            </p:nvSpPr>
            <p:spPr>
              <a:xfrm>
                <a:off x="5086613" y="516556"/>
                <a:ext cx="721455" cy="44414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B187673-BC97-46CA-9BCB-C3576E6F9277}"/>
                  </a:ext>
                </a:extLst>
              </p:cNvPr>
              <p:cNvSpPr txBox="1"/>
              <p:nvPr/>
            </p:nvSpPr>
            <p:spPr>
              <a:xfrm>
                <a:off x="5755724" y="99165"/>
                <a:ext cx="49662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填寫完畢記得點</a:t>
                </a:r>
                <a:r>
                  <a:rPr lang="zh-TW" altLang="en-US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!!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9333894-E373-4259-9652-983D9C6E7601}"/>
                  </a:ext>
                </a:extLst>
              </p:cNvPr>
              <p:cNvSpPr/>
              <p:nvPr/>
            </p:nvSpPr>
            <p:spPr>
              <a:xfrm>
                <a:off x="5808068" y="1210746"/>
                <a:ext cx="1336650" cy="47302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AA1F65C-D5EF-47FA-A848-0611F9BDAAA0}"/>
                  </a:ext>
                </a:extLst>
              </p:cNvPr>
              <p:cNvSpPr txBox="1"/>
              <p:nvPr/>
            </p:nvSpPr>
            <p:spPr>
              <a:xfrm>
                <a:off x="5755724" y="2716478"/>
                <a:ext cx="680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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259922C-EC41-4B99-9FF6-663FBC46D933}"/>
                  </a:ext>
                </a:extLst>
              </p:cNvPr>
              <p:cNvSpPr txBox="1"/>
              <p:nvPr/>
            </p:nvSpPr>
            <p:spPr>
              <a:xfrm>
                <a:off x="2762865" y="6192743"/>
                <a:ext cx="668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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919B5F8-4043-41E9-953F-8199A3701B48}"/>
                </a:ext>
              </a:extLst>
            </p:cNvPr>
            <p:cNvSpPr txBox="1"/>
            <p:nvPr/>
          </p:nvSpPr>
          <p:spPr>
            <a:xfrm>
              <a:off x="6054228" y="758354"/>
              <a:ext cx="51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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8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8491BCB1-5F12-4642-ABC9-0FE728F918A7}"/>
              </a:ext>
            </a:extLst>
          </p:cNvPr>
          <p:cNvGrpSpPr/>
          <p:nvPr/>
        </p:nvGrpSpPr>
        <p:grpSpPr>
          <a:xfrm>
            <a:off x="573913" y="169220"/>
            <a:ext cx="11044174" cy="6546367"/>
            <a:chOff x="302004" y="0"/>
            <a:chExt cx="11044174" cy="664845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94BF5A4-5C8F-4524-9278-5B64F4588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4" y="0"/>
              <a:ext cx="10914077" cy="291133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DD39A-F558-4B79-A965-6686284BC0E6}"/>
                </a:ext>
              </a:extLst>
            </p:cNvPr>
            <p:cNvSpPr/>
            <p:nvPr/>
          </p:nvSpPr>
          <p:spPr>
            <a:xfrm>
              <a:off x="7306809" y="947956"/>
              <a:ext cx="721455" cy="4441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0474820-8511-41B7-A71D-923954F4B10A}"/>
                </a:ext>
              </a:extLst>
            </p:cNvPr>
            <p:cNvSpPr txBox="1"/>
            <p:nvPr/>
          </p:nvSpPr>
          <p:spPr>
            <a:xfrm>
              <a:off x="6897499" y="511745"/>
              <a:ext cx="3250554" cy="3750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1.</a:t>
              </a:r>
              <a:r>
                <a:rPr lang="zh-TW" altLang="en-US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存檔成功後請再按一次</a:t>
              </a:r>
              <a:r>
                <a:rPr lang="zh-TW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查詢</a:t>
              </a:r>
              <a:endPara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EF18217-0A6A-4DC0-9960-0D51CD974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849"/>
            <a:stretch/>
          </p:blipFill>
          <p:spPr>
            <a:xfrm>
              <a:off x="360727" y="2809842"/>
              <a:ext cx="10985451" cy="3838608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C2B03B-84E2-4EF5-B91D-8C3E587CFBDC}"/>
              </a:ext>
            </a:extLst>
          </p:cNvPr>
          <p:cNvSpPr txBox="1"/>
          <p:nvPr/>
        </p:nvSpPr>
        <p:spPr>
          <a:xfrm>
            <a:off x="11423255" y="142413"/>
            <a:ext cx="68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1C24B0-6E18-42F5-8E2B-7831CF370109}"/>
              </a:ext>
            </a:extLst>
          </p:cNvPr>
          <p:cNvSpPr txBox="1"/>
          <p:nvPr/>
        </p:nvSpPr>
        <p:spPr>
          <a:xfrm>
            <a:off x="7076361" y="3015929"/>
            <a:ext cx="274958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畫面便會跳至此頁</a:t>
            </a:r>
            <a:endParaRPr lang="en-US" altLang="zh-TW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即可填選計畫類型與性質</a:t>
            </a:r>
            <a:endParaRPr lang="en-US" altLang="zh-TW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6BEC3768-7CB2-4ED5-872E-72515B3127D7}"/>
              </a:ext>
            </a:extLst>
          </p:cNvPr>
          <p:cNvGrpSpPr/>
          <p:nvPr/>
        </p:nvGrpSpPr>
        <p:grpSpPr>
          <a:xfrm>
            <a:off x="479568" y="236327"/>
            <a:ext cx="11575287" cy="6530289"/>
            <a:chOff x="479568" y="236327"/>
            <a:chExt cx="11575287" cy="653028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8B0C6770-4AD5-4A99-AF17-80848DC171C0}"/>
                </a:ext>
              </a:extLst>
            </p:cNvPr>
            <p:cNvGrpSpPr/>
            <p:nvPr/>
          </p:nvGrpSpPr>
          <p:grpSpPr>
            <a:xfrm>
              <a:off x="479568" y="236327"/>
              <a:ext cx="11575287" cy="6530289"/>
              <a:chOff x="479568" y="236327"/>
              <a:chExt cx="11575287" cy="6530289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EA176779-4472-44E7-A1A0-CBF72435D2CA}"/>
                  </a:ext>
                </a:extLst>
              </p:cNvPr>
              <p:cNvGrpSpPr/>
              <p:nvPr/>
            </p:nvGrpSpPr>
            <p:grpSpPr>
              <a:xfrm>
                <a:off x="479568" y="236327"/>
                <a:ext cx="11232860" cy="6530289"/>
                <a:chOff x="479568" y="236327"/>
                <a:chExt cx="11232860" cy="6530289"/>
              </a:xfrm>
            </p:grpSpPr>
            <p:pic>
              <p:nvPicPr>
                <p:cNvPr id="12" name="圖片 11">
                  <a:extLst>
                    <a:ext uri="{FF2B5EF4-FFF2-40B4-BE49-F238E27FC236}">
                      <a16:creationId xmlns:a16="http://schemas.microsoft.com/office/drawing/2014/main" id="{35B43518-23C9-427F-B49B-3A18046AB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9568" y="236327"/>
                  <a:ext cx="11232860" cy="937466"/>
                </a:xfrm>
                <a:prstGeom prst="rect">
                  <a:avLst/>
                </a:prstGeom>
              </p:spPr>
            </p:pic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B6771DA9-3C67-49D2-A87D-C688208483F3}"/>
                    </a:ext>
                  </a:extLst>
                </p:cNvPr>
                <p:cNvSpPr txBox="1"/>
                <p:nvPr/>
              </p:nvSpPr>
              <p:spPr>
                <a:xfrm>
                  <a:off x="6095998" y="261257"/>
                  <a:ext cx="43823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填寫完畢記得點</a:t>
                  </a:r>
                  <a:r>
                    <a:rPr lang="zh-TW" altLang="en-US" sz="3200" b="1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存檔</a:t>
                  </a:r>
                  <a:r>
                    <a:rPr lang="en-US" altLang="zh-TW" sz="3200" b="1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!!</a:t>
                  </a:r>
                </a:p>
              </p:txBody>
            </p:sp>
            <p:grpSp>
              <p:nvGrpSpPr>
                <p:cNvPr id="3" name="群組 2">
                  <a:extLst>
                    <a:ext uri="{FF2B5EF4-FFF2-40B4-BE49-F238E27FC236}">
                      <a16:creationId xmlns:a16="http://schemas.microsoft.com/office/drawing/2014/main" id="{92D4A7E7-839D-4DE2-ADA8-820BDAC7D293}"/>
                    </a:ext>
                  </a:extLst>
                </p:cNvPr>
                <p:cNvGrpSpPr/>
                <p:nvPr/>
              </p:nvGrpSpPr>
              <p:grpSpPr>
                <a:xfrm>
                  <a:off x="479568" y="1208710"/>
                  <a:ext cx="11165747" cy="5557906"/>
                  <a:chOff x="479568" y="1208710"/>
                  <a:chExt cx="11165747" cy="5557906"/>
                </a:xfrm>
              </p:grpSpPr>
              <p:pic>
                <p:nvPicPr>
                  <p:cNvPr id="4" name="圖片 3">
                    <a:extLst>
                      <a:ext uri="{FF2B5EF4-FFF2-40B4-BE49-F238E27FC236}">
                        <a16:creationId xmlns:a16="http://schemas.microsoft.com/office/drawing/2014/main" id="{26F50DF4-6B39-4E58-850D-8AC8182215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7153"/>
                  <a:stretch/>
                </p:blipFill>
                <p:spPr>
                  <a:xfrm>
                    <a:off x="479568" y="1208710"/>
                    <a:ext cx="11165747" cy="5557906"/>
                  </a:xfrm>
                  <a:prstGeom prst="rect">
                    <a:avLst/>
                  </a:prstGeom>
                </p:spPr>
              </p:pic>
              <p:sp>
                <p:nvSpPr>
                  <p:cNvPr id="5" name="文字方塊 4">
                    <a:extLst>
                      <a:ext uri="{FF2B5EF4-FFF2-40B4-BE49-F238E27FC236}">
                        <a16:creationId xmlns:a16="http://schemas.microsoft.com/office/drawing/2014/main" id="{ABD1F896-E6EB-483D-AFD6-81F496C03957}"/>
                      </a:ext>
                    </a:extLst>
                  </p:cNvPr>
                  <p:cNvSpPr txBox="1"/>
                  <p:nvPr/>
                </p:nvSpPr>
                <p:spPr>
                  <a:xfrm>
                    <a:off x="5900800" y="3295097"/>
                    <a:ext cx="5519806" cy="2031325"/>
                  </a:xfrm>
                  <a:prstGeom prst="rect">
                    <a:avLst/>
                  </a:prstGeom>
                  <a:solidFill>
                    <a:srgbClr val="FFFFC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校內分機 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ORCID</a:t>
                    </a: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及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 </a:t>
                    </a: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主要信箱皆需顯示</a:t>
                    </a:r>
                    <a:endParaRPr lang="en-US" altLang="zh-TW" b="1" dirty="0"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備用信箱若填寫</a:t>
                    </a:r>
                    <a:r>
                      <a:rPr lang="en-US" altLang="zh-TW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G-mail</a:t>
                    </a:r>
                    <a:r>
                      <a:rPr lang="zh-TW" altLang="en-US" b="1" dirty="0">
                        <a:solidFill>
                          <a:srgbClr val="C00000"/>
                        </a:solidFill>
                        <a:highlight>
                          <a:srgbClr val="FFFFCC"/>
                        </a:highligh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或其他信箱</a:t>
                    </a:r>
                    <a:r>
                      <a:rPr lang="zh-TW" alt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可能檔信</a:t>
                    </a:r>
                    <a:endParaRPr lang="en-US" altLang="zh-TW" b="1" dirty="0"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計畫類型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: C </a:t>
                    </a: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附院計畫</a:t>
                    </a:r>
                    <a:endParaRPr lang="en-US" altLang="zh-TW" b="1" dirty="0"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勾選計畫類型及性質 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(</a:t>
                    </a: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可複選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存檔並開始新增研究人員資料</a:t>
                    </a:r>
                    <a:endParaRPr lang="en-US" altLang="zh-TW" b="1" dirty="0"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補助單位要確定在</a:t>
                    </a:r>
                    <a:r>
                      <a:rPr lang="en-US" altLang="zh-TW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VC</a:t>
                    </a:r>
                    <a:r>
                      <a:rPr lang="zh-TW" altLang="en-US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附設醫院計畫才可帶出資料並且修改</a:t>
                    </a:r>
                    <a:endParaRPr lang="en-US" altLang="zh-TW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" name="矩形 7">
                    <a:extLst>
                      <a:ext uri="{FF2B5EF4-FFF2-40B4-BE49-F238E27FC236}">
                        <a16:creationId xmlns:a16="http://schemas.microsoft.com/office/drawing/2014/main" id="{ED598A64-40D3-49DF-9D99-EE3DA11829F6}"/>
                      </a:ext>
                    </a:extLst>
                  </p:cNvPr>
                  <p:cNvSpPr/>
                  <p:nvPr/>
                </p:nvSpPr>
                <p:spPr>
                  <a:xfrm>
                    <a:off x="2961197" y="2876656"/>
                    <a:ext cx="2714895" cy="509780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7" name="矩形 6">
                    <a:extLst>
                      <a:ext uri="{FF2B5EF4-FFF2-40B4-BE49-F238E27FC236}">
                        <a16:creationId xmlns:a16="http://schemas.microsoft.com/office/drawing/2014/main" id="{0FC85BD5-7429-4595-8DAA-B8CD0A8BC2F5}"/>
                      </a:ext>
                    </a:extLst>
                  </p:cNvPr>
                  <p:cNvSpPr/>
                  <p:nvPr/>
                </p:nvSpPr>
                <p:spPr>
                  <a:xfrm>
                    <a:off x="7602886" y="1211543"/>
                    <a:ext cx="3174131" cy="1799431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9202297C-D6CE-4AFB-A82A-A63D81E85D8A}"/>
                      </a:ext>
                    </a:extLst>
                  </p:cNvPr>
                  <p:cNvSpPr/>
                  <p:nvPr/>
                </p:nvSpPr>
                <p:spPr>
                  <a:xfrm>
                    <a:off x="5158192" y="1398489"/>
                    <a:ext cx="2123767" cy="476681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</p:grpSp>
          </p:grp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7D513FF-3676-4416-85D9-811367BB3EE9}"/>
                  </a:ext>
                </a:extLst>
              </p:cNvPr>
              <p:cNvSpPr txBox="1"/>
              <p:nvPr/>
            </p:nvSpPr>
            <p:spPr>
              <a:xfrm>
                <a:off x="11370000" y="236327"/>
                <a:ext cx="684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00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範例</a:t>
                </a: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E4A29F13-D6F2-4974-A287-1F4037D2E6F6}"/>
                </a:ext>
              </a:extLst>
            </p:cNvPr>
            <p:cNvGrpSpPr/>
            <p:nvPr/>
          </p:nvGrpSpPr>
          <p:grpSpPr>
            <a:xfrm>
              <a:off x="617220" y="599005"/>
              <a:ext cx="9815426" cy="5047452"/>
              <a:chOff x="617220" y="599005"/>
              <a:chExt cx="9815426" cy="5047452"/>
            </a:xfrm>
          </p:grpSpPr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5D77F65-6ACA-494F-BF3A-CC70B43446E9}"/>
                  </a:ext>
                </a:extLst>
              </p:cNvPr>
              <p:cNvSpPr txBox="1"/>
              <p:nvPr/>
            </p:nvSpPr>
            <p:spPr>
              <a:xfrm>
                <a:off x="9568050" y="1280262"/>
                <a:ext cx="517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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9A4F665-804B-495E-84DB-14010AF05BFC}"/>
                  </a:ext>
                </a:extLst>
              </p:cNvPr>
              <p:cNvSpPr txBox="1"/>
              <p:nvPr/>
            </p:nvSpPr>
            <p:spPr>
              <a:xfrm>
                <a:off x="9915242" y="2230548"/>
                <a:ext cx="517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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F57BB49-DF91-491A-A117-60A0FC763D54}"/>
                  </a:ext>
                </a:extLst>
              </p:cNvPr>
              <p:cNvSpPr txBox="1"/>
              <p:nvPr/>
            </p:nvSpPr>
            <p:spPr>
              <a:xfrm>
                <a:off x="4663432" y="1365812"/>
                <a:ext cx="668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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84CD2DD-8A1D-4B8D-A5C7-2D8E5B61E8AC}"/>
                  </a:ext>
                </a:extLst>
              </p:cNvPr>
              <p:cNvSpPr txBox="1"/>
              <p:nvPr/>
            </p:nvSpPr>
            <p:spPr>
              <a:xfrm>
                <a:off x="617220" y="5061682"/>
                <a:ext cx="529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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566457C-C223-427F-9AEE-AAAE2A6EC596}"/>
                  </a:ext>
                </a:extLst>
              </p:cNvPr>
              <p:cNvSpPr txBox="1"/>
              <p:nvPr/>
            </p:nvSpPr>
            <p:spPr>
              <a:xfrm>
                <a:off x="4772985" y="599005"/>
                <a:ext cx="5407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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20BD4A4-9F8C-47AA-8714-B1FC87DE3AE0}"/>
                  </a:ext>
                </a:extLst>
              </p:cNvPr>
              <p:cNvSpPr txBox="1"/>
              <p:nvPr/>
            </p:nvSpPr>
            <p:spPr>
              <a:xfrm>
                <a:off x="3254478" y="2426199"/>
                <a:ext cx="476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</a:t>
                </a:r>
                <a:endPara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60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586</Words>
  <Application>Microsoft Office PowerPoint</Application>
  <PresentationFormat>寬螢幕</PresentationFormat>
  <Paragraphs>77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醫研部-戴曉婷</cp:lastModifiedBy>
  <cp:revision>152</cp:revision>
  <cp:lastPrinted>2024-08-26T07:24:16Z</cp:lastPrinted>
  <dcterms:created xsi:type="dcterms:W3CDTF">2024-08-21T03:52:13Z</dcterms:created>
  <dcterms:modified xsi:type="dcterms:W3CDTF">2024-08-29T07:20:18Z</dcterms:modified>
</cp:coreProperties>
</file>